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3"/>
    <p:sldId id="257" r:id="rId4"/>
    <p:sldId id="283" r:id="rId5"/>
    <p:sldId id="284" r:id="rId6"/>
    <p:sldId id="285" r:id="rId7"/>
    <p:sldId id="287" r:id="rId8"/>
    <p:sldId id="289" r:id="rId9"/>
    <p:sldId id="290" r:id="rId10"/>
    <p:sldId id="286" r:id="rId11"/>
    <p:sldId id="288" r:id="rId12"/>
    <p:sldId id="266" r:id="rId13"/>
    <p:sldId id="258" r:id="rId14"/>
    <p:sldId id="274" r:id="rId15"/>
    <p:sldId id="275" r:id="rId16"/>
    <p:sldId id="276" r:id="rId17"/>
    <p:sldId id="277" r:id="rId18"/>
    <p:sldId id="279" r:id="rId19"/>
    <p:sldId id="278" r:id="rId20"/>
    <p:sldId id="282" r:id="rId21"/>
    <p:sldId id="280" r:id="rId22"/>
    <p:sldId id="281" r:id="rId23"/>
    <p:sldId id="259" r:id="rId24"/>
    <p:sldId id="301" r:id="rId25"/>
    <p:sldId id="261" r:id="rId26"/>
    <p:sldId id="269" r:id="rId27"/>
    <p:sldId id="270" r:id="rId28"/>
    <p:sldId id="262" r:id="rId29"/>
    <p:sldId id="267" r:id="rId30"/>
    <p:sldId id="273" r:id="rId31"/>
    <p:sldId id="263" r:id="rId32"/>
    <p:sldId id="291" r:id="rId33"/>
    <p:sldId id="292" r:id="rId34"/>
    <p:sldId id="264" r:id="rId35"/>
    <p:sldId id="295" r:id="rId36"/>
    <p:sldId id="297" r:id="rId37"/>
    <p:sldId id="296" r:id="rId38"/>
    <p:sldId id="298" r:id="rId39"/>
    <p:sldId id="299" r:id="rId40"/>
    <p:sldId id="294" r:id="rId41"/>
    <p:sldId id="300" r:id="rId42"/>
    <p:sldId id="293" r:id="rId43"/>
    <p:sldId id="260" r:id="rId4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17617-A3F2-4B5B-B405-4221EFF197A0}" type="datetimeFigureOut">
              <a:rPr lang="en-US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F445C-6CDB-47E0-B783-5C8D16B91AE2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63772-2AA3-42B6-891D-ABE86446F4C9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44845-E5FD-49A9-82F9-9C9DDA5F854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E0374-CF45-41E7-BEF6-B34031A21C8B}" type="datetimeFigureOut">
              <a:rPr lang="en-US"/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D1501-C06C-485B-B1EE-C1D74F9330B1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3525" indent="-263525">
              <a:defRPr/>
            </a:lvl1pPr>
            <a:lvl2pPr marL="384175" indent="-182880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D84F0-DF07-48FF-A9D6-E083EC1EF5FF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812E3-325C-4046-ABF3-2D06F1051F3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A4C7E-5C49-40A9-B3EB-7EDA724DB5E0}" type="datetimeFigureOut">
              <a:rPr lang="en-US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AF8A2-3001-40F0-95EF-3773FF3941D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88202-3FE0-4D77-AB94-39F8797CFDDE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8CA65-7944-488E-A663-B7518B02E7D7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104FB-353C-40E7-917A-45AFE8E9086A}" type="datetimeFigureOut">
              <a:rPr lang="en-US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FE2A4-1148-4E2F-8A56-CF51BFF5172C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63E90-BA11-402A-A8CC-EE152CCBEBC8}" type="datetimeFigureOut">
              <a:rPr lang="en-US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BA1C0-8509-415F-BC53-A91C4BE8ECC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2A715-8554-42A6-B4B2-E3D4E17CE4EC}" type="datetimeFigureOut">
              <a:rPr lang="en-US"/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700B2-2DAA-4CBB-A9FD-C1188C53351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6AA3198C-0CC5-4524-BD52-62991BDDDEAD}" type="datetimeFigureOut">
              <a:rPr lang="en-US"/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68ED956-25B7-49F0-9661-DF144B6473EA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07088"/>
            <a:ext cx="12188825" cy="950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3175" y="5837238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6004122"/>
            <a:ext cx="10113264" cy="497262"/>
          </a:xfrm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F6B40-61DC-4D0B-945C-94BFA6283DCB}" type="datetimeFigureOut">
              <a:rPr lang="en-US"/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A0615-BA11-414F-B9CC-99E088FAA1B4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en-US" altLang="bg-BG" smtClean="0"/>
              <a:t>Click to edit Master text styles</a:t>
            </a:r>
            <a:endParaRPr lang="en-US" altLang="bg-BG" smtClean="0"/>
          </a:p>
          <a:p>
            <a:pPr lvl="1"/>
            <a:r>
              <a:rPr lang="en-US" altLang="bg-BG" smtClean="0"/>
              <a:t>Second level</a:t>
            </a:r>
            <a:endParaRPr lang="en-US" altLang="bg-BG" smtClean="0"/>
          </a:p>
          <a:p>
            <a:pPr lvl="2"/>
            <a:r>
              <a:rPr lang="en-US" altLang="bg-BG" smtClean="0"/>
              <a:t>Third level</a:t>
            </a:r>
            <a:endParaRPr lang="en-US" altLang="bg-BG" smtClean="0"/>
          </a:p>
          <a:p>
            <a:pPr lvl="3"/>
            <a:r>
              <a:rPr lang="en-US" altLang="bg-BG" smtClean="0"/>
              <a:t>Fourth level</a:t>
            </a:r>
            <a:endParaRPr lang="en-US" altLang="bg-BG" smtClean="0"/>
          </a:p>
          <a:p>
            <a:pPr lvl="4"/>
            <a:r>
              <a:rPr lang="en-US" altLang="bg-BG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D084827-2DF7-4BA8-8370-71063E301E10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7082396-A746-483C-9B4C-6D0D9C414482}" type="slidenum">
              <a:rPr lang="en-US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805" indent="-90805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905" indent="-182880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7055" indent="-182880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880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2180" indent="-182880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hyperlink" Target="http://studio.cod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hyperlink" Target="http://studio.code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hyperlink" Target="http://studio.code.or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jpeg"/><Relationship Id="rId1" Type="http://schemas.openxmlformats.org/officeDocument/2006/relationships/hyperlink" Target="http://www.physicsbox.com/indexrobotprogen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2.png"/><Relationship Id="rId2" Type="http://schemas.microsoft.com/office/2007/relationships/media" Target="file:///G:\&#1087;&#1088;&#1077;&#1079;&#1077;&#1085;&#1090;&#1072;&#1094;&#1080;&#1103;\robot.avi" TargetMode="External"/><Relationship Id="rId1" Type="http://schemas.openxmlformats.org/officeDocument/2006/relationships/video" Target="file:///G:\&#1087;&#1088;&#1077;&#1079;&#1077;&#1085;&#1090;&#1072;&#1094;&#1080;&#1103;\robot.av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jpeg"/><Relationship Id="rId1" Type="http://schemas.openxmlformats.org/officeDocument/2006/relationships/hyperlink" Target="http://fmslogo.sourceforge.ne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hyperlink" Target="http://protranslator.gymnasium-lom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hyperlink" Target="http://cpp.gymnasium-lom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51.pn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4.png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hyperlink" Target="mailto:d.manolov@mail.b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63" y="479425"/>
            <a:ext cx="10058400" cy="3473450"/>
          </a:xfrm>
        </p:spPr>
        <p:txBody>
          <a:bodyPr wrap="square" numCol="1" anchorCtr="0" compatLnSpc="1"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bg-BG" altLang="bg-BG" sz="6600" dirty="0" smtClean="0">
                <a:solidFill>
                  <a:srgbClr val="262626"/>
                </a:solidFill>
              </a:rPr>
              <a:t>Обзор на няколко</a:t>
            </a:r>
            <a:br>
              <a:rPr lang="en-US" altLang="bg-BG" sz="6600" dirty="0" smtClean="0">
                <a:solidFill>
                  <a:srgbClr val="262626"/>
                </a:solidFill>
              </a:rPr>
            </a:br>
            <a:r>
              <a:rPr lang="bg-BG" altLang="bg-BG" sz="6600" dirty="0" smtClean="0">
                <a:solidFill>
                  <a:srgbClr val="262626"/>
                </a:solidFill>
              </a:rPr>
              <a:t>визуални среди</a:t>
            </a:r>
            <a:br>
              <a:rPr lang="bg-BG" altLang="bg-BG" sz="6600" dirty="0" smtClean="0">
                <a:solidFill>
                  <a:srgbClr val="262626"/>
                </a:solidFill>
              </a:rPr>
            </a:br>
            <a:r>
              <a:rPr lang="bg-BG" altLang="bg-BG" sz="6600" dirty="0" smtClean="0">
                <a:solidFill>
                  <a:srgbClr val="262626"/>
                </a:solidFill>
              </a:rPr>
              <a:t>в полза на обучението по информатика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 rtlCol="0"/>
          <a:lstStyle/>
          <a:p>
            <a:pPr algn="r" fontAlgn="auto">
              <a:defRPr/>
            </a:pPr>
            <a:r>
              <a:rPr lang="bg-BG" altLang="bg-BG" cap="none" smtClean="0">
                <a:latin typeface="Arial" panose="02080604020202020204" charset="0"/>
              </a:rPr>
              <a:t>направено от Данаил Трайчев</a:t>
            </a:r>
            <a:br>
              <a:rPr lang="bg-BG" altLang="bg-BG" cap="none" smtClean="0">
                <a:latin typeface="Arial" panose="02080604020202020204" charset="0"/>
              </a:rPr>
            </a:br>
            <a:r>
              <a:rPr lang="bg-BG" altLang="bg-BG" cap="none" smtClean="0">
                <a:latin typeface="Arial" panose="02080604020202020204" charset="0"/>
              </a:rPr>
              <a:t>преподавател в Профилирана гимназия </a:t>
            </a:r>
            <a:br>
              <a:rPr lang="bg-BG" altLang="bg-BG" cap="none" smtClean="0">
                <a:latin typeface="Arial" panose="02080604020202020204" charset="0"/>
              </a:rPr>
            </a:br>
            <a:r>
              <a:rPr lang="bg-BG" altLang="bg-BG" cap="none" smtClean="0">
                <a:latin typeface="Arial" panose="02080604020202020204" charset="0"/>
              </a:rPr>
              <a:t>"Найден Геров", град Лом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Пресмятане стойностите на функцията </a:t>
            </a:r>
            <a:r>
              <a:rPr lang="en-US" altLang="bg-BG" smtClean="0"/>
              <a:t>y = (x + 2) / (x – 2</a:t>
            </a:r>
            <a:r>
              <a:rPr lang="bg-BG" altLang="bg-BG" smtClean="0"/>
              <a:t>) в </a:t>
            </a:r>
            <a:r>
              <a:rPr lang="en-US" altLang="bg-BG" b="1" smtClean="0"/>
              <a:t>Blockly Code</a:t>
            </a:r>
            <a:endParaRPr lang="bg-BG" altLang="bg-BG" b="1" smtClean="0"/>
          </a:p>
        </p:txBody>
      </p:sp>
      <p:grpSp>
        <p:nvGrpSpPr>
          <p:cNvPr id="17411" name="Group 4"/>
          <p:cNvGrpSpPr/>
          <p:nvPr/>
        </p:nvGrpSpPr>
        <p:grpSpPr bwMode="auto">
          <a:xfrm>
            <a:off x="431800" y="201613"/>
            <a:ext cx="11444288" cy="5502275"/>
            <a:chOff x="205792" y="201476"/>
            <a:chExt cx="11443256" cy="5501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792" y="2885784"/>
              <a:ext cx="6781188" cy="279066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12821"/>
            <a:stretch>
              <a:fillRect/>
            </a:stretch>
          </p:blipFill>
          <p:spPr>
            <a:xfrm>
              <a:off x="2763024" y="201476"/>
              <a:ext cx="6781188" cy="310497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67869" y="2300031"/>
              <a:ext cx="6481179" cy="340340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Blockly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резюме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96963" y="1846263"/>
            <a:ext cx="4938712" cy="4022725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Предимства: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как да се сгреши синтаксиса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ясно е кои </a:t>
            </a:r>
            <a:r>
              <a:rPr lang="bg-BG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команди 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 комбинират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веднага се вижда кои команди са от една логическа група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алгоритъмът може да бъде тестван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изглед като програмен код</a:t>
            </a:r>
            <a:endParaRPr lang="bg-BG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изпращане на решения като линк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инсталира на локален компютър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пази направеното до момента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Arial" panose="02080604020202020204" charset="0"/>
              <a:buChar char="•"/>
              <a:defRPr/>
            </a:pP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219190" y="1847215"/>
            <a:ext cx="5465445" cy="4022725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bg-BG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Недостатъци:</a:t>
            </a:r>
            <a:endParaRPr lang="bg-BG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пази направеното до 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момента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 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Paste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на блокове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175" lvl="1" indent="-18288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проектът непрекъснато се развива, така че сайтът търпи промени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3200400" cy="136398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ode.org</a:t>
            </a:r>
            <a:endParaRPr lang="bg-B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0" y="731838"/>
            <a:ext cx="6492875" cy="5573712"/>
          </a:xfrm>
        </p:spPr>
        <p:txBody>
          <a:bodyPr rtlCol="0">
            <a:normAutofit lnSpcReduction="20000"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сайт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http://studio.code.org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български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Алгоритми, видове алгоритми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Условна команда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Цикли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Подалгоритми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функции и процедури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Събития 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мотивиране на новия учебен материал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в час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домашна работа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460" name="Group 4"/>
          <p:cNvGrpSpPr/>
          <p:nvPr/>
        </p:nvGrpSpPr>
        <p:grpSpPr bwMode="auto">
          <a:xfrm>
            <a:off x="457200" y="3778250"/>
            <a:ext cx="2046288" cy="2454275"/>
            <a:chOff x="457200" y="2880359"/>
            <a:chExt cx="2046514" cy="2453641"/>
          </a:xfrm>
        </p:grpSpPr>
        <p:sp>
          <p:nvSpPr>
            <p:cNvPr id="3" name="Rectangle 2"/>
            <p:cNvSpPr/>
            <p:nvPr/>
          </p:nvSpPr>
          <p:spPr>
            <a:xfrm>
              <a:off x="457200" y="2880359"/>
              <a:ext cx="2046514" cy="24536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pic>
          <p:nvPicPr>
            <p:cNvPr id="19463" name="Picture 2" descr="http://studio.code.org/assets/codeorg-studio-logo-ab9fbef5744e7d26dd423357f7c93a8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07" y="3061334"/>
              <a:ext cx="1714500" cy="210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4695"/>
            <a:ext cx="3402330" cy="1529715"/>
          </a:xfrm>
        </p:spPr>
        <p:txBody>
          <a:bodyPr/>
          <a:lstStyle/>
          <a:p>
            <a:r>
              <a:rPr lang="bg-BG" altLang="bg-BG" sz="2400" smtClean="0"/>
              <a:t>Набор готови задачи за създаване на алгоритми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644525"/>
          </a:xfrm>
        </p:spPr>
        <p:txBody>
          <a:bodyPr rtlCol="0">
            <a:normAutofit lnSpcReduction="10000"/>
          </a:bodyPr>
          <a:lstStyle/>
          <a:p>
            <a:pPr fontAlgn="auto">
              <a:defRPr/>
            </a:pPr>
            <a:r>
              <a:rPr lang="en-US" dirty="0" smtClean="0"/>
              <a:t>code.org </a:t>
            </a:r>
            <a:r>
              <a:rPr lang="bg-BG" dirty="0" smtClean="0"/>
              <a:t>предлага множество курсове, </a:t>
            </a:r>
            <a:br>
              <a:rPr lang="bg-BG" dirty="0" smtClean="0"/>
            </a:br>
            <a:r>
              <a:rPr lang="bg-BG" dirty="0" smtClean="0"/>
              <a:t>обхващащи различни теми и възрастови групи</a:t>
            </a:r>
            <a:endParaRPr lang="bg-BG" dirty="0"/>
          </a:p>
        </p:txBody>
      </p:sp>
      <p:pic>
        <p:nvPicPr>
          <p:cNvPr id="20483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>
            <a:fillRect/>
          </a:stretch>
        </p:blipFill>
        <p:spPr bwMode="auto">
          <a:xfrm>
            <a:off x="1538288" y="206375"/>
            <a:ext cx="922972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Всеки курс е организиран в нива с постепенно нарастваща сложност</a:t>
            </a:r>
            <a:endParaRPr lang="bg-BG" altLang="bg-BG" smtClean="0"/>
          </a:p>
          <a:p>
            <a:pPr>
              <a:spcBef>
                <a:spcPct val="0"/>
              </a:spcBef>
            </a:pPr>
            <a:endParaRPr lang="bg-BG" altLang="bg-BG" smtClean="0"/>
          </a:p>
        </p:txBody>
      </p:sp>
      <p:pic>
        <p:nvPicPr>
          <p:cNvPr id="21507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69863"/>
            <a:ext cx="8543925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Има въвеждащи и мотивиращи видеа от известни личности...</a:t>
            </a: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17488"/>
            <a:ext cx="9339262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... както и същите обяснения, представени като текст</a:t>
            </a: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01613"/>
            <a:ext cx="9072562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Placeholder 1"/>
          <p:cNvSpPr>
            <a:spLocks noGrp="1"/>
          </p:cNvSpPr>
          <p:nvPr>
            <p:ph type="body" sz="half" idx="2"/>
          </p:nvPr>
        </p:nvSpPr>
        <p:spPr>
          <a:xfrm>
            <a:off x="433705" y="6005195"/>
            <a:ext cx="11074400" cy="497205"/>
          </a:xfrm>
        </p:spPr>
        <p:txBody>
          <a:bodyPr>
            <a:normAutofit fontScale="80000"/>
          </a:bodyPr>
          <a:lstStyle/>
          <a:p>
            <a:pPr>
              <a:spcBef>
                <a:spcPct val="0"/>
              </a:spcBef>
            </a:pPr>
            <a:r>
              <a:rPr lang="bg-BG" altLang="bg-BG" smtClean="0"/>
              <a:t>Пример за създаване на цикличен алгоритъм (при наложени ограничения)</a:t>
            </a: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0"/>
            <a:ext cx="8224838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Пример за използване на условна команда и цикъл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>
            <a:fillRect/>
          </a:stretch>
        </p:blipFill>
        <p:spPr bwMode="auto">
          <a:xfrm>
            <a:off x="1857375" y="169863"/>
            <a:ext cx="8593138" cy="548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Всеки от алгоритмите може да бъде разгледан и като програмен код</a:t>
            </a: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85738"/>
            <a:ext cx="106441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400" cy="185229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Blockly</a:t>
            </a:r>
            <a:endParaRPr lang="bg-B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1235" y="732790"/>
            <a:ext cx="7115175" cy="5573395"/>
          </a:xfrm>
        </p:spPr>
        <p:txBody>
          <a:bodyPr rtlCol="0">
            <a:normAutofit lnSpcReduction="20000"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сайт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b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://blockly-games.appspot.com/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английски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Алгоритми, видове алгоритми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Променливи, изрази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Команди за присвояване, въвеждане и извеждане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Условна команда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Цикли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мотивиране на новия учебен материал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в час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вентуално домашна работа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06345"/>
            <a:ext cx="3200400" cy="1272540"/>
          </a:xfrm>
        </p:spPr>
        <p:txBody>
          <a:bodyPr/>
          <a:lstStyle/>
          <a:p>
            <a:r>
              <a:rPr lang="bg-BG" altLang="bg-BG" sz="2400" smtClean="0"/>
              <a:t>За визуално описване на алгоритми</a:t>
            </a:r>
          </a:p>
        </p:txBody>
      </p:sp>
      <p:pic>
        <p:nvPicPr>
          <p:cNvPr id="9221" name="Picture 4" descr="https://blockly.googlecode.com/svn/wiki/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778250"/>
            <a:ext cx="3106737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Учителят може да създаде раздел за всеки клас и да назначи задачи...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53988"/>
            <a:ext cx="9644062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... както и да следи автоматично напредъка на всеки ученик</a:t>
            </a: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87325"/>
            <a:ext cx="100584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3200400" cy="18516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Scratch</a:t>
            </a:r>
            <a:endParaRPr lang="bg-B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7900" y="731838"/>
            <a:ext cx="6831013" cy="5838825"/>
          </a:xfrm>
        </p:spPr>
        <p:txBody>
          <a:bodyPr rtlCol="0">
            <a:normAutofit lnSpcReduction="10000"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alt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сайт</a:t>
            </a:r>
            <a:r>
              <a:rPr lang="en-US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bg-BG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</a:t>
            </a:r>
            <a:endParaRPr lang="bg-BG" alt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alt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r>
              <a:rPr lang="en-US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https://scratch.mit.edu/</a:t>
            </a:r>
            <a:r>
              <a:rPr lang="bg-BG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r>
              <a:rPr lang="en-US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 </a:t>
            </a:r>
            <a:endParaRPr lang="bg-BG" alt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alt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alt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английски</a:t>
            </a:r>
            <a:endParaRPr lang="bg-BG" alt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alt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alt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теми от алгоритми 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Подалгоритми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Събития и съобщения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Списъци от данни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Рекурсия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alt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alt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мотивиране на новия учебен материал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в час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домашна работа</a:t>
            </a:r>
            <a:endParaRPr lang="bg-BG" altLang="bg-BG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alt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по проект</a:t>
            </a:r>
          </a:p>
        </p:txBody>
      </p:sp>
      <p:pic>
        <p:nvPicPr>
          <p:cNvPr id="29700" name="Picture 6" descr="https://java4kids.java.net/images/scratc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44950"/>
            <a:ext cx="2176463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470" y="2533650"/>
            <a:ext cx="3324225" cy="1466215"/>
          </a:xfrm>
        </p:spPr>
        <p:txBody>
          <a:bodyPr rtlCol="0">
            <a:normAutofit lnSpcReduction="10000"/>
          </a:bodyPr>
          <a:lstStyle/>
          <a:p>
            <a:pPr fontAlgn="auto">
              <a:defRPr/>
            </a:pPr>
            <a:r>
              <a:rPr lang="bg-BG" sz="2400" dirty="0" smtClean="0"/>
              <a:t>За визуално създаване на алгоритми,</a:t>
            </a:r>
            <a:br>
              <a:rPr lang="bg-BG" sz="2400" dirty="0" smtClean="0"/>
            </a:br>
            <a:r>
              <a:rPr lang="bg-BG" sz="2400" dirty="0" smtClean="0"/>
              <a:t>анимации и игри</a:t>
            </a:r>
            <a:endParaRPr lang="bg-BG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bg-BG" smtClean="0"/>
              <a:t>Scratch </a:t>
            </a:r>
            <a:r>
              <a:rPr lang="bg-BG" altLang="bg-BG" smtClean="0"/>
              <a:t>позволява чрез команди да се създават алгоритми, анимации и игри</a:t>
            </a:r>
          </a:p>
        </p:txBody>
      </p:sp>
      <p:pic>
        <p:nvPicPr>
          <p:cNvPr id="30723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185738"/>
            <a:ext cx="8634412" cy="548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400" cy="2014855"/>
          </a:xfrm>
        </p:spPr>
        <p:txBody>
          <a:bodyPr wrap="square" numCol="1" anchorCtr="0" compatLnSpc="1"/>
          <a:lstStyle/>
          <a:p>
            <a:pPr fontAlgn="auto">
              <a:spcAft>
                <a:spcPts val="0"/>
              </a:spcAft>
              <a:defRPr/>
            </a:pPr>
            <a:r>
              <a:rPr lang="en-US" altLang="bg-BG" dirty="0" err="1" smtClean="0">
                <a:solidFill>
                  <a:schemeClr val="accent1">
                    <a:lumMod val="50000"/>
                  </a:schemeClr>
                </a:solidFill>
                <a:latin typeface="Arial" panose="02080604020202020204" charset="0"/>
              </a:rPr>
              <a:t>RobotProg</a:t>
            </a:r>
            <a:endParaRPr lang="bg-BG" altLang="bg-BG" dirty="0" smtClean="0">
              <a:solidFill>
                <a:schemeClr val="accent1">
                  <a:lumMod val="50000"/>
                </a:schemeClr>
              </a:solidFill>
              <a:latin typeface="Arial" panose="0208060402020202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0" y="731838"/>
            <a:ext cx="7391400" cy="5573712"/>
          </a:xfrm>
        </p:spPr>
        <p:txBody>
          <a:bodyPr rtlCol="0">
            <a:normAutofit lnSpcReduction="20000"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програма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http://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www.physicsbox.com/indexrobotprogen.html</a:t>
            </a:r>
            <a:r>
              <a:rPr lang="bg-BG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английски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Представяне на алгоритми с блок-схеми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Условна команда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Цикли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Подалгоритми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мотивиране на новия учебен материал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в час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домашна работа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по проект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748" name="Picture 6" descr="http://lsenez.free.fr/local/cache-vignettes/L182xH179/robot-2-3d9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19538"/>
            <a:ext cx="17335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682875"/>
            <a:ext cx="3200400" cy="1192530"/>
          </a:xfrm>
        </p:spPr>
        <p:txBody>
          <a:bodyPr/>
          <a:lstStyle/>
          <a:p>
            <a:r>
              <a:rPr lang="bg-BG" altLang="bg-BG" sz="2400" smtClean="0"/>
              <a:t>За управляване на робот чрез блок-схеми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RobotPro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184150"/>
            <a:ext cx="8520112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Placeholder 2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Тук можем да управляваме робот с помощта на блок-схеми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40" name="robot.avi">
            <a:hlinkClick r:id="" action="ppaction://media"/>
          </p:cNvPr>
          <p:cNvPicPr>
            <a:picLocks noGrp="1" noRot="1" noChangeAspect="1" noChangeArrowheads="1"/>
          </p:cNvPicPr>
          <p:nvPr>
            <p:ph type="pic" idx="4294967295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1250" y="122238"/>
            <a:ext cx="7543800" cy="5495925"/>
          </a:xfrm>
        </p:spPr>
      </p:pic>
      <p:sp>
        <p:nvSpPr>
          <p:cNvPr id="33795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Демонстриране на подалгоритми с блок-схеми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37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3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74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374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400" cy="1784985"/>
          </a:xfrm>
        </p:spPr>
        <p:txBody>
          <a:bodyPr wrap="square" numCol="1" anchorCtr="0" compatLnSpc="1"/>
          <a:lstStyle/>
          <a:p>
            <a:pPr fontAlgn="auto">
              <a:spcAft>
                <a:spcPts val="0"/>
              </a:spcAft>
              <a:defRPr/>
            </a:pPr>
            <a:r>
              <a:rPr lang="en-US" altLang="bg-BG" dirty="0" err="1" smtClean="0">
                <a:solidFill>
                  <a:schemeClr val="accent1">
                    <a:lumMod val="50000"/>
                  </a:schemeClr>
                </a:solidFill>
                <a:latin typeface="Arial" panose="02080604020202020204" charset="0"/>
              </a:rPr>
              <a:t>FMSLogo</a:t>
            </a:r>
            <a:endParaRPr lang="bg-BG" altLang="bg-BG" dirty="0" smtClean="0">
              <a:solidFill>
                <a:schemeClr val="accent1">
                  <a:lumMod val="50000"/>
                </a:schemeClr>
              </a:solidFill>
              <a:latin typeface="Arial" panose="0208060402020202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0" y="731838"/>
            <a:ext cx="6492875" cy="5573712"/>
          </a:xfrm>
        </p:spPr>
        <p:txBody>
          <a:bodyPr rtlCol="0">
            <a:normAutofit lnSpcReduction="10000"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програма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http://fmslogo.sourceforge.net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/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английски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Линейни и циклични алгоритми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Броячни цикли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Подалгоритми, списък с параметри 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мотивиране на новия учебен материал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в час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домашна работа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 по проект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820" name="Picture 6" descr="http://os-jelkovec.skole.hr/upload/os-jelkovec/images/static3/1202/Image/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5603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39670"/>
            <a:ext cx="3200400" cy="1339215"/>
          </a:xfrm>
        </p:spPr>
        <p:txBody>
          <a:bodyPr/>
          <a:lstStyle/>
          <a:p>
            <a:r>
              <a:rPr lang="bg-BG" altLang="bg-BG" sz="2400" smtClean="0"/>
              <a:t>За рисуване с помощта на команди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Placeholder 10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Демонстрация  на ползата от подалгоритми във </a:t>
            </a:r>
            <a:r>
              <a:rPr lang="en-US" altLang="bg-BG" smtClean="0"/>
              <a:t>FMSLogo</a:t>
            </a:r>
            <a:endParaRPr lang="bg-BG" altLang="bg-BG" smtClean="0"/>
          </a:p>
        </p:txBody>
      </p:sp>
      <p:pic>
        <p:nvPicPr>
          <p:cNvPr id="35843" name="Picture Placeholder 12"/>
          <p:cNvPicPr>
            <a:picLocks noGrp="1" noChangeAspect="1"/>
          </p:cNvPicPr>
          <p:nvPr>
            <p:ph type="pic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00" y="303213"/>
            <a:ext cx="7227888" cy="53768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Picture Placeholder 1"/>
          <p:cNvSpPr>
            <a:spLocks noGrp="1" noTextEdit="1"/>
          </p:cNvSpPr>
          <p:nvPr>
            <p:ph type="pic" idx="4294967295"/>
          </p:nvPr>
        </p:nvSpPr>
        <p:spPr>
          <a:xfrm>
            <a:off x="0" y="0"/>
            <a:ext cx="12192000" cy="5803900"/>
          </a:xfrm>
        </p:spPr>
      </p:sp>
      <p:pic>
        <p:nvPicPr>
          <p:cNvPr id="36867" name="Picture 4" descr="FMSLogo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88913"/>
            <a:ext cx="73215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636588"/>
          </a:xfrm>
        </p:spPr>
        <p:txBody>
          <a:bodyPr rtlCol="0">
            <a:normAutofit lnSpcReduction="10000"/>
          </a:bodyPr>
          <a:lstStyle/>
          <a:p>
            <a:pPr fontAlgn="auto">
              <a:defRPr/>
            </a:pPr>
            <a:r>
              <a:rPr lang="ru-RU" sz="2600" dirty="0"/>
              <a:t>Една </a:t>
            </a:r>
            <a:r>
              <a:rPr lang="ru-RU" sz="2600" dirty="0" smtClean="0"/>
              <a:t>команда с</a:t>
            </a:r>
            <a:r>
              <a:rPr lang="en-US" sz="2600" dirty="0" smtClean="0"/>
              <a:t> </a:t>
            </a:r>
            <a:r>
              <a:rPr lang="ru-RU" sz="2600" dirty="0" smtClean="0"/>
              <a:t>толкова </a:t>
            </a:r>
            <a:r>
              <a:rPr lang="ru-RU" sz="2600" dirty="0"/>
              <a:t>голям </a:t>
            </a:r>
            <a:r>
              <a:rPr lang="ru-RU" sz="2600" dirty="0" smtClean="0"/>
              <a:t>ефект</a:t>
            </a:r>
            <a:r>
              <a:rPr lang="en-US" sz="2600" dirty="0" smtClean="0"/>
              <a:t>!</a:t>
            </a:r>
            <a:br>
              <a:rPr lang="en-US" dirty="0" smtClean="0"/>
            </a:br>
            <a:r>
              <a:rPr lang="bg-BG" altLang="bg-BG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( да, с цикъл и подалгоритъм )</a:t>
            </a:r>
            <a:endParaRPr lang="bg-BG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Placeholder 3"/>
          <p:cNvSpPr>
            <a:spLocks noGrp="1"/>
          </p:cNvSpPr>
          <p:nvPr>
            <p:ph type="body" sz="half" idx="2"/>
          </p:nvPr>
        </p:nvSpPr>
        <p:spPr>
          <a:xfrm>
            <a:off x="474345" y="6005195"/>
            <a:ext cx="11089640" cy="497205"/>
          </a:xfrm>
        </p:spPr>
        <p:txBody>
          <a:bodyPr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bg-BG" altLang="bg-BG" smtClean="0"/>
              <a:t>Предлага множество „игри“, за по-лесно онагледяване на всяка тема</a:t>
            </a:r>
          </a:p>
        </p:txBody>
      </p:sp>
      <p:pic>
        <p:nvPicPr>
          <p:cNvPr id="10243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28588"/>
            <a:ext cx="9983788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3200400" cy="2286000"/>
          </a:xfrm>
        </p:spPr>
        <p:txBody>
          <a:bodyPr wrap="square" numCol="1" anchorCtr="0" compatLnSpc="1"/>
          <a:lstStyle/>
          <a:p>
            <a:pPr fontAlgn="auto">
              <a:spcAft>
                <a:spcPts val="0"/>
              </a:spcAft>
              <a:defRPr/>
            </a:pPr>
            <a:r>
              <a:rPr lang="en-US" altLang="bg-BG" dirty="0" err="1" smtClean="0">
                <a:solidFill>
                  <a:schemeClr val="accent1">
                    <a:lumMod val="50000"/>
                  </a:schemeClr>
                </a:solidFill>
                <a:latin typeface="Arial" panose="02080604020202020204" charset="0"/>
              </a:rPr>
              <a:t>ProTranslator</a:t>
            </a:r>
            <a:endParaRPr lang="bg-BG" altLang="bg-BG" dirty="0" smtClean="0">
              <a:solidFill>
                <a:schemeClr val="accent1">
                  <a:lumMod val="50000"/>
                </a:schemeClr>
              </a:solidFill>
              <a:latin typeface="Arial" panose="0208060402020202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0" y="732790"/>
            <a:ext cx="7143750" cy="5573395"/>
          </a:xfrm>
        </p:spPr>
        <p:txBody>
          <a:bodyPr rtlCol="0">
            <a:normAutofit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програма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b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http://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protranslator.gymnasium-lom.com</a:t>
            </a:r>
            <a:r>
              <a:rPr lang="bg-B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български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въведение в програмирането (на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++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Pascal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осмисляне на новия учебен материал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спарвочно пособие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89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49700"/>
            <a:ext cx="20605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5763"/>
            <a:ext cx="3432175" cy="1023937"/>
          </a:xfrm>
        </p:spPr>
        <p:txBody>
          <a:bodyPr rtlCol="0">
            <a:normAutofit lnSpcReduction="10000"/>
          </a:bodyPr>
          <a:lstStyle/>
          <a:p>
            <a:pPr fontAlgn="auto">
              <a:defRPr/>
            </a:pPr>
            <a:r>
              <a:rPr lang="bg-BG" sz="2400" dirty="0" smtClean="0"/>
              <a:t>За превод и онагледяване на програмен код</a:t>
            </a:r>
            <a:endParaRPr lang="bg-BG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Превод и сравняване на програмен код в </a:t>
            </a:r>
            <a:r>
              <a:rPr lang="en-US" altLang="bg-BG" smtClean="0"/>
              <a:t>ProTranslator</a:t>
            </a:r>
            <a:endParaRPr lang="bg-BG" altLang="bg-BG" smtClean="0"/>
          </a:p>
        </p:txBody>
      </p:sp>
      <p:pic>
        <p:nvPicPr>
          <p:cNvPr id="38915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38113"/>
            <a:ext cx="10907712" cy="548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Вмъкване на готови конструкции с диалог</a:t>
            </a: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138238"/>
            <a:ext cx="91344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400" cy="1663065"/>
          </a:xfrm>
        </p:spPr>
        <p:txBody>
          <a:bodyPr wrap="square" numCol="1" anchorCtr="0" compatLnSpc="1"/>
          <a:lstStyle/>
          <a:p>
            <a:pPr fontAlgn="auto">
              <a:spcAft>
                <a:spcPts val="0"/>
              </a:spcAft>
              <a:defRPr/>
            </a:pPr>
            <a:r>
              <a:rPr lang="bg-BG" altLang="bg-BG" dirty="0" smtClean="0">
                <a:solidFill>
                  <a:schemeClr val="accent1">
                    <a:lumMod val="50000"/>
                  </a:schemeClr>
                </a:solidFill>
                <a:latin typeface="Arial" panose="02080604020202020204" charset="0"/>
              </a:rPr>
              <a:t>Уроци++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0" y="731838"/>
            <a:ext cx="6492875" cy="5573712"/>
          </a:xfrm>
        </p:spPr>
        <p:txBody>
          <a:bodyPr rtlCol="0">
            <a:normAutofit/>
          </a:bodyPr>
          <a:lstStyle/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на ресурса: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сайт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на ресурса: </a:t>
            </a:r>
            <a:b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://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cpp.gymnasium-lom.com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Език на интерфейса: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български</a:t>
            </a:r>
            <a:endParaRPr lang="bg-BG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Теми от учебния материал: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въведение в програмирането (на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ползва и за други теми 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buFont typeface="Arial" panose="02080604020202020204" charset="0"/>
              <a:buChar char="•"/>
              <a:defRPr/>
            </a:pPr>
            <a:r>
              <a:rPr lang="bg-B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се използва за:</a:t>
            </a:r>
            <a:endParaRPr lang="bg-BG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справочно пособие</a:t>
            </a:r>
            <a:endParaRPr lang="bg-BG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4525" lvl="2" indent="-342900" fontAlgn="auto">
              <a:buFont typeface="Arial" panose="02080604020202020204" charset="0"/>
              <a:buChar char="•"/>
              <a:defRPr/>
            </a:pPr>
            <a:r>
              <a:rPr lang="bg-BG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домашна работа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6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02510"/>
            <a:ext cx="3200400" cy="1850390"/>
          </a:xfrm>
        </p:spPr>
        <p:txBody>
          <a:bodyPr/>
          <a:lstStyle/>
          <a:p>
            <a:r>
              <a:rPr lang="bg-BG" altLang="bg-BG" sz="2400" smtClean="0"/>
              <a:t>За въведение в </a:t>
            </a:r>
            <a:r>
              <a:rPr lang="en-US" altLang="bg-BG" sz="2400" smtClean="0"/>
              <a:t>C++</a:t>
            </a:r>
            <a:br>
              <a:rPr lang="bg-BG" altLang="bg-BG" sz="2400" smtClean="0"/>
            </a:br>
            <a:r>
              <a:rPr lang="bg-BG" altLang="bg-BG" sz="2400" smtClean="0"/>
              <a:t>за лесно създаване  на учебни сайтове</a:t>
            </a:r>
          </a:p>
        </p:txBody>
      </p:sp>
      <p:pic>
        <p:nvPicPr>
          <p:cNvPr id="4096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51300"/>
            <a:ext cx="225425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Има лесни за преглеждане (и редактиране) уроци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58750"/>
            <a:ext cx="8615362" cy="554513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Справочник на командите в езика и значението на всяка от тях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234950"/>
            <a:ext cx="8466138" cy="543718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 rtlCol="0">
            <a:normAutofit fontScale="92500"/>
          </a:bodyPr>
          <a:lstStyle/>
          <a:p>
            <a:pPr fontAlgn="auto">
              <a:defRPr/>
            </a:pPr>
            <a:r>
              <a:rPr lang="bg-BG" dirty="0" smtClean="0"/>
              <a:t>Списък с примерни задачи, някои се решения (и обяснения за всяка команда)</a:t>
            </a:r>
            <a:endParaRPr lang="bg-BG" dirty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20663"/>
            <a:ext cx="8618538" cy="548322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Набор от тестове за самопроверка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220663"/>
            <a:ext cx="8466138" cy="5435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Улеснено търсене на информация в сайта и Интернет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68288"/>
            <a:ext cx="8958262" cy="540385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Сайтът се създава и променя лесно с редакция на текстови файлове</a:t>
            </a:r>
          </a:p>
        </p:txBody>
      </p:sp>
      <p:sp>
        <p:nvSpPr>
          <p:cNvPr id="47107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bg-BG" altLang="bg-BG"/>
          </a:p>
        </p:txBody>
      </p:sp>
      <p:grpSp>
        <p:nvGrpSpPr>
          <p:cNvPr id="47108" name="Group 1"/>
          <p:cNvGrpSpPr/>
          <p:nvPr/>
        </p:nvGrpSpPr>
        <p:grpSpPr bwMode="auto">
          <a:xfrm>
            <a:off x="152400" y="546100"/>
            <a:ext cx="5761038" cy="2657475"/>
            <a:chOff x="0" y="0"/>
            <a:chExt cx="9072" cy="4185"/>
          </a:xfrm>
        </p:grpSpPr>
        <p:sp>
          <p:nvSpPr>
            <p:cNvPr id="47125" name="Rectangle 6"/>
            <p:cNvSpPr>
              <a:spLocks noChangeArrowheads="1"/>
            </p:cNvSpPr>
            <p:nvPr/>
          </p:nvSpPr>
          <p:spPr bwMode="auto">
            <a:xfrm>
              <a:off x="0" y="1"/>
              <a:ext cx="9071" cy="4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bg-BG" altLang="bg-BG"/>
            </a:p>
          </p:txBody>
        </p:sp>
        <p:pic>
          <p:nvPicPr>
            <p:cNvPr id="47126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" y="322"/>
              <a:ext cx="5216" cy="3861"/>
            </a:xfrm>
            <a:prstGeom prst="rect">
              <a:avLst/>
            </a:prstGeom>
            <a:solidFill>
              <a:srgbClr val="33CCCC"/>
            </a:solidFill>
            <a:ln w="19080" cap="sq">
              <a:solidFill>
                <a:srgbClr val="003366"/>
              </a:solidFill>
              <a:miter lim="800000"/>
              <a:headEnd/>
              <a:tailEnd/>
            </a:ln>
          </p:spPr>
        </p:pic>
        <p:pic>
          <p:nvPicPr>
            <p:cNvPr id="4712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" y="322"/>
              <a:ext cx="3572" cy="3041"/>
            </a:xfrm>
            <a:prstGeom prst="rect">
              <a:avLst/>
            </a:prstGeom>
            <a:noFill/>
            <a:ln w="19080" cap="sq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47128" name="Text Box 3"/>
            <p:cNvSpPr txBox="1">
              <a:spLocks noChangeArrowheads="1"/>
            </p:cNvSpPr>
            <p:nvPr/>
          </p:nvSpPr>
          <p:spPr bwMode="auto">
            <a:xfrm>
              <a:off x="0" y="0"/>
              <a:ext cx="5377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4800" tIns="32400" rIns="64800" bIns="3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Тест в сайта:</a:t>
              </a:r>
              <a:endParaRPr lang="en-US" altLang="zh-CN">
                <a:cs typeface="Arial" panose="02080604020202020204" charset="0"/>
              </a:endParaRPr>
            </a:p>
          </p:txBody>
        </p:sp>
        <p:sp>
          <p:nvSpPr>
            <p:cNvPr id="47129" name="Text Box 2"/>
            <p:cNvSpPr txBox="1">
              <a:spLocks noChangeArrowheads="1"/>
            </p:cNvSpPr>
            <p:nvPr/>
          </p:nvSpPr>
          <p:spPr bwMode="auto">
            <a:xfrm>
              <a:off x="5377" y="0"/>
              <a:ext cx="3692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4800" tIns="32400" rIns="64800" bIns="3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Същия тест в текстовия файл:</a:t>
              </a:r>
              <a:endParaRPr lang="en-US" altLang="zh-CN">
                <a:cs typeface="Arial" panose="02080604020202020204" charset="0"/>
              </a:endParaRPr>
            </a:p>
          </p:txBody>
        </p:sp>
      </p:grpSp>
      <p:sp>
        <p:nvSpPr>
          <p:cNvPr id="47109" name="Rectangle 16"/>
          <p:cNvSpPr>
            <a:spLocks noChangeArrowheads="1"/>
          </p:cNvSpPr>
          <p:nvPr/>
        </p:nvSpPr>
        <p:spPr bwMode="auto">
          <a:xfrm>
            <a:off x="4606925" y="2586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bg-BG" altLang="bg-BG"/>
          </a:p>
        </p:txBody>
      </p:sp>
      <p:grpSp>
        <p:nvGrpSpPr>
          <p:cNvPr id="47110" name="Group 10"/>
          <p:cNvGrpSpPr/>
          <p:nvPr/>
        </p:nvGrpSpPr>
        <p:grpSpPr bwMode="auto">
          <a:xfrm>
            <a:off x="6162675" y="465138"/>
            <a:ext cx="5761038" cy="2346325"/>
            <a:chOff x="0" y="0"/>
            <a:chExt cx="9072" cy="3695"/>
          </a:xfrm>
        </p:grpSpPr>
        <p:sp>
          <p:nvSpPr>
            <p:cNvPr id="47120" name="Rectangle 15"/>
            <p:cNvSpPr>
              <a:spLocks noChangeArrowheads="1"/>
            </p:cNvSpPr>
            <p:nvPr/>
          </p:nvSpPr>
          <p:spPr bwMode="auto">
            <a:xfrm>
              <a:off x="0" y="1"/>
              <a:ext cx="9071" cy="3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bg-BG" altLang="bg-BG"/>
            </a:p>
          </p:txBody>
        </p:sp>
        <p:sp>
          <p:nvSpPr>
            <p:cNvPr id="47121" name="Text Box 14"/>
            <p:cNvSpPr txBox="1">
              <a:spLocks noChangeArrowheads="1"/>
            </p:cNvSpPr>
            <p:nvPr/>
          </p:nvSpPr>
          <p:spPr bwMode="auto">
            <a:xfrm>
              <a:off x="672" y="0"/>
              <a:ext cx="5627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8040" tIns="33480" rIns="68040" bIns="3348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Списъкът с командите в сайта:</a:t>
              </a:r>
              <a:endParaRPr lang="en-US" altLang="zh-CN">
                <a:cs typeface="Arial" panose="02080604020202020204" charset="0"/>
              </a:endParaRPr>
            </a:p>
          </p:txBody>
        </p:sp>
        <p:sp>
          <p:nvSpPr>
            <p:cNvPr id="47122" name="Text Box 13"/>
            <p:cNvSpPr txBox="1">
              <a:spLocks noChangeArrowheads="1"/>
            </p:cNvSpPr>
            <p:nvPr/>
          </p:nvSpPr>
          <p:spPr bwMode="auto">
            <a:xfrm>
              <a:off x="838" y="2099"/>
              <a:ext cx="4955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8040" tIns="33480" rIns="68040" bIns="3348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Същите команди в текстовия файл:</a:t>
              </a:r>
              <a:endParaRPr lang="en-US" altLang="zh-CN">
                <a:cs typeface="Arial" panose="02080604020202020204" charset="0"/>
              </a:endParaRPr>
            </a:p>
          </p:txBody>
        </p:sp>
        <p:pic>
          <p:nvPicPr>
            <p:cNvPr id="47123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1"/>
              <a:ext cx="9071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</p:pic>
        <p:pic>
          <p:nvPicPr>
            <p:cNvPr id="47124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" y="2604"/>
              <a:ext cx="7427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</p:pic>
      </p:grpSp>
      <p:sp>
        <p:nvSpPr>
          <p:cNvPr id="47111" name="Rectangle 27"/>
          <p:cNvSpPr>
            <a:spLocks noChangeArrowheads="1"/>
          </p:cNvSpPr>
          <p:nvPr/>
        </p:nvSpPr>
        <p:spPr bwMode="auto">
          <a:xfrm>
            <a:off x="5743575" y="1728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bg-BG" altLang="bg-BG"/>
          </a:p>
        </p:txBody>
      </p:sp>
      <p:grpSp>
        <p:nvGrpSpPr>
          <p:cNvPr id="47112" name="Group 19"/>
          <p:cNvGrpSpPr/>
          <p:nvPr/>
        </p:nvGrpSpPr>
        <p:grpSpPr bwMode="auto">
          <a:xfrm>
            <a:off x="3708400" y="3101975"/>
            <a:ext cx="5761038" cy="2203450"/>
            <a:chOff x="0" y="0"/>
            <a:chExt cx="9073" cy="3471"/>
          </a:xfrm>
        </p:grpSpPr>
        <p:sp>
          <p:nvSpPr>
            <p:cNvPr id="47113" name="Rectangle 26"/>
            <p:cNvSpPr>
              <a:spLocks noChangeArrowheads="1"/>
            </p:cNvSpPr>
            <p:nvPr/>
          </p:nvSpPr>
          <p:spPr bwMode="auto">
            <a:xfrm>
              <a:off x="1" y="0"/>
              <a:ext cx="9071" cy="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bg-BG" altLang="bg-BG"/>
            </a:p>
          </p:txBody>
        </p:sp>
        <p:pic>
          <p:nvPicPr>
            <p:cNvPr id="47114" name="Picture 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" y="400"/>
              <a:ext cx="8989" cy="590"/>
            </a:xfrm>
            <a:prstGeom prst="rect">
              <a:avLst/>
            </a:prstGeom>
            <a:noFill/>
            <a:ln w="19080" cap="sq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47115" name="Text Box 24"/>
            <p:cNvSpPr txBox="1">
              <a:spLocks noChangeArrowheads="1"/>
            </p:cNvSpPr>
            <p:nvPr/>
          </p:nvSpPr>
          <p:spPr bwMode="auto">
            <a:xfrm>
              <a:off x="0" y="0"/>
              <a:ext cx="864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4800" tIns="32400" rIns="64800" bIns="3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Условията на задачите в сайта:</a:t>
              </a:r>
              <a:endParaRPr lang="en-US" altLang="zh-CN">
                <a:cs typeface="Arial" panose="02080604020202020204" charset="0"/>
              </a:endParaRPr>
            </a:p>
          </p:txBody>
        </p:sp>
        <p:pic>
          <p:nvPicPr>
            <p:cNvPr id="47116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" y="1600"/>
              <a:ext cx="8888" cy="305"/>
            </a:xfrm>
            <a:prstGeom prst="rect">
              <a:avLst/>
            </a:prstGeom>
            <a:noFill/>
            <a:ln w="19080" cap="sq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0" y="1201"/>
              <a:ext cx="8640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4800" tIns="32400" rIns="64800" bIns="3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Условията на задачите в текстовия файл:</a:t>
              </a:r>
              <a:endParaRPr lang="en-US" altLang="zh-CN">
                <a:cs typeface="Arial" panose="02080604020202020204" charset="0"/>
              </a:endParaRPr>
            </a:p>
          </p:txBody>
        </p:sp>
        <p:sp>
          <p:nvSpPr>
            <p:cNvPr id="47118" name="Text Box 21"/>
            <p:cNvSpPr txBox="1">
              <a:spLocks noChangeArrowheads="1"/>
            </p:cNvSpPr>
            <p:nvPr/>
          </p:nvSpPr>
          <p:spPr bwMode="auto">
            <a:xfrm>
              <a:off x="82" y="2160"/>
              <a:ext cx="86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4800" tIns="32400" rIns="64800" bIns="3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Решенията на задачите в сайта:</a:t>
              </a:r>
              <a:endParaRPr lang="en-US" altLang="zh-CN">
                <a:cs typeface="Arial" panose="02080604020202020204" charset="0"/>
              </a:endParaRPr>
            </a:p>
          </p:txBody>
        </p:sp>
        <p:pic>
          <p:nvPicPr>
            <p:cNvPr id="47119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" y="2561"/>
              <a:ext cx="8508" cy="908"/>
            </a:xfrm>
            <a:prstGeom prst="rect">
              <a:avLst/>
            </a:prstGeom>
            <a:noFill/>
            <a:ln w="19080" cap="sq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Placeholder 1"/>
          <p:cNvSpPr>
            <a:spLocks noGrp="1"/>
          </p:cNvSpPr>
          <p:nvPr>
            <p:ph type="body" sz="half" idx="2"/>
          </p:nvPr>
        </p:nvSpPr>
        <p:spPr>
          <a:xfrm>
            <a:off x="299720" y="6005195"/>
            <a:ext cx="11467465" cy="497205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bg-BG" altLang="bg-BG" smtClean="0"/>
              <a:t>Модулът </a:t>
            </a:r>
            <a:r>
              <a:rPr lang="en-US" altLang="bg-BG" b="1" smtClean="0"/>
              <a:t>Puzzle</a:t>
            </a:r>
            <a:r>
              <a:rPr lang="en-US" altLang="bg-BG" smtClean="0"/>
              <a:t> </a:t>
            </a:r>
            <a:r>
              <a:rPr lang="bg-BG" altLang="bg-BG" smtClean="0"/>
              <a:t>е за опознаване интерфейса на блоковия редактор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22250"/>
            <a:ext cx="6259513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8" y="1982788"/>
            <a:ext cx="7327900" cy="3582987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Всички страници изглеждат еднакво добре и на екран, и на смартфон</a:t>
            </a:r>
          </a:p>
        </p:txBody>
      </p:sp>
      <p:grpSp>
        <p:nvGrpSpPr>
          <p:cNvPr id="48131" name="Group 2"/>
          <p:cNvGrpSpPr/>
          <p:nvPr/>
        </p:nvGrpSpPr>
        <p:grpSpPr bwMode="auto">
          <a:xfrm>
            <a:off x="8848725" y="315913"/>
            <a:ext cx="3282950" cy="5254625"/>
            <a:chOff x="3174" y="6349"/>
            <a:chExt cx="3283405" cy="5253447"/>
          </a:xfrm>
        </p:grpSpPr>
        <p:pic>
          <p:nvPicPr>
            <p:cNvPr id="48133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" y="6349"/>
              <a:ext cx="3283405" cy="525344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64" y="434828"/>
              <a:ext cx="2620424" cy="439648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15913"/>
            <a:ext cx="8709025" cy="525462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Целият сайт (и тестовете в частност) са лесни за отпечатване</a:t>
            </a:r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bg-BG" altLang="bg-BG"/>
          </a:p>
        </p:txBody>
      </p:sp>
      <p:grpSp>
        <p:nvGrpSpPr>
          <p:cNvPr id="49156" name="Group 1"/>
          <p:cNvGrpSpPr/>
          <p:nvPr/>
        </p:nvGrpSpPr>
        <p:grpSpPr bwMode="auto">
          <a:xfrm>
            <a:off x="604838" y="644525"/>
            <a:ext cx="11098212" cy="4868863"/>
            <a:chOff x="0" y="0"/>
            <a:chExt cx="9072" cy="3979"/>
          </a:xfrm>
        </p:grpSpPr>
        <p:sp>
          <p:nvSpPr>
            <p:cNvPr id="49157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9071" cy="3978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bg-BG" altLang="bg-BG"/>
            </a:p>
          </p:txBody>
        </p:sp>
        <p:sp>
          <p:nvSpPr>
            <p:cNvPr id="49158" name="Text Box 5"/>
            <p:cNvSpPr txBox="1">
              <a:spLocks noChangeArrowheads="1"/>
            </p:cNvSpPr>
            <p:nvPr/>
          </p:nvSpPr>
          <p:spPr bwMode="auto">
            <a:xfrm>
              <a:off x="80" y="3245"/>
              <a:ext cx="3405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5880" tIns="33120" rIns="65880" bIns="3312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Теста в сайта:</a:t>
              </a:r>
              <a:endParaRPr lang="en-US" altLang="zh-CN">
                <a:cs typeface="Arial" panose="02080604020202020204" charset="0"/>
              </a:endParaRPr>
            </a:p>
          </p:txBody>
        </p:sp>
        <p:sp>
          <p:nvSpPr>
            <p:cNvPr id="49159" name="Text Box 4"/>
            <p:cNvSpPr txBox="1">
              <a:spLocks noChangeArrowheads="1"/>
            </p:cNvSpPr>
            <p:nvPr/>
          </p:nvSpPr>
          <p:spPr bwMode="auto">
            <a:xfrm>
              <a:off x="5433" y="242"/>
              <a:ext cx="3406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  <p:txBody>
            <a:bodyPr lIns="65880" tIns="33120" rIns="65880" bIns="3312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1000" i="1">
                  <a:solidFill>
                    <a:srgbClr val="003366"/>
                  </a:solidFill>
                  <a:latin typeface="Arial" panose="02080604020202020204" charset="0"/>
                  <a:ea typeface="Times New Roman" panose="02020603050405020304" pitchFamily="18" charset="0"/>
                  <a:cs typeface="Arial" panose="02080604020202020204" charset="0"/>
                </a:rPr>
                <a:t>Същият тест при печат:</a:t>
              </a:r>
              <a:endParaRPr lang="en-US" altLang="zh-CN">
                <a:cs typeface="Arial" panose="02080604020202020204" charset="0"/>
              </a:endParaRPr>
            </a:p>
          </p:txBody>
        </p:sp>
        <p:pic>
          <p:nvPicPr>
            <p:cNvPr id="49160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17" cy="3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</p:pic>
        <p:pic>
          <p:nvPicPr>
            <p:cNvPr id="4916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3" y="649"/>
              <a:ext cx="5097" cy="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437380" y="2131060"/>
            <a:ext cx="6840220" cy="14700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algn="r" fontAlgn="auto">
              <a:spcAft>
                <a:spcPts val="0"/>
              </a:spcAft>
              <a:defRPr/>
            </a:pPr>
            <a:r>
              <a:rPr lang="bg-BG" altLang="bg-BG" sz="4400" dirty="0" smtClean="0">
                <a:solidFill>
                  <a:schemeClr val="tx1"/>
                </a:solidFill>
              </a:rPr>
              <a:t>Благодаря за вниманието!</a:t>
            </a:r>
            <a:r>
              <a:rPr lang="bg-BG" altLang="bg-BG" sz="4800" dirty="0" smtClean="0"/>
              <a:t>!</a:t>
            </a:r>
          </a:p>
        </p:txBody>
      </p:sp>
      <p:sp>
        <p:nvSpPr>
          <p:cNvPr id="50179" name="Rectangle 5"/>
          <p:cNvSpPr>
            <a:spLocks noGrp="1"/>
          </p:cNvSpPr>
          <p:nvPr>
            <p:ph idx="1"/>
          </p:nvPr>
        </p:nvSpPr>
        <p:spPr>
          <a:xfrm>
            <a:off x="1828800" y="3886200"/>
            <a:ext cx="9253538" cy="1752600"/>
          </a:xfrm>
        </p:spPr>
        <p:txBody>
          <a:bodyPr/>
          <a:lstStyle/>
          <a:p>
            <a:pPr marL="0" indent="0" algn="r">
              <a:buFont typeface="Calibri" panose="020F0502020204030204" pitchFamily="34" charset="0"/>
              <a:buNone/>
            </a:pPr>
            <a:r>
              <a:rPr lang="bg-BG" altLang="bg-BG" sz="3600" i="1" smtClean="0"/>
              <a:t>За контакт с мен:</a:t>
            </a:r>
            <a:br>
              <a:rPr lang="bg-BG" altLang="bg-BG" sz="3600" i="1" smtClean="0"/>
            </a:br>
            <a:r>
              <a:rPr lang="en-US" altLang="bg-BG" sz="3600" i="1" smtClean="0">
                <a:hlinkClick r:id="rId1"/>
              </a:rPr>
              <a:t>d.manolov@mail.bg</a:t>
            </a:r>
            <a:r>
              <a:rPr lang="en-US" altLang="bg-BG" sz="3600" i="1" smtClean="0"/>
              <a:t> </a:t>
            </a:r>
            <a:br>
              <a:rPr lang="bg-BG" altLang="bg-BG" sz="3600" i="1" smtClean="0"/>
            </a:br>
            <a:endParaRPr lang="bg-BG" altLang="bg-BG" sz="3600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/>
          <p:cNvSpPr>
            <a:spLocks noGrp="1"/>
          </p:cNvSpPr>
          <p:nvPr>
            <p:ph type="body" sz="half" idx="2"/>
          </p:nvPr>
        </p:nvSpPr>
        <p:spPr>
          <a:xfrm>
            <a:off x="340360" y="6005195"/>
            <a:ext cx="11250295" cy="497205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bg-BG" altLang="bg-BG" smtClean="0"/>
              <a:t>Модулът </a:t>
            </a:r>
            <a:r>
              <a:rPr lang="en-US" altLang="bg-BG" b="1" smtClean="0"/>
              <a:t>Maze</a:t>
            </a:r>
            <a:r>
              <a:rPr lang="en-US" altLang="bg-BG" smtClean="0"/>
              <a:t> </a:t>
            </a:r>
            <a:r>
              <a:rPr lang="bg-BG" altLang="bg-BG" smtClean="0"/>
              <a:t>е за демонстрация на различни видове алгоритми</a:t>
            </a:r>
          </a:p>
        </p:txBody>
      </p:sp>
      <p:grpSp>
        <p:nvGrpSpPr>
          <p:cNvPr id="12291" name="Group 2"/>
          <p:cNvGrpSpPr/>
          <p:nvPr/>
        </p:nvGrpSpPr>
        <p:grpSpPr bwMode="auto">
          <a:xfrm>
            <a:off x="835025" y="146050"/>
            <a:ext cx="10637838" cy="5561013"/>
            <a:chOff x="919162" y="145834"/>
            <a:chExt cx="10637165" cy="5561632"/>
          </a:xfrm>
        </p:grpSpPr>
        <p:pic>
          <p:nvPicPr>
            <p:cNvPr id="1229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162" y="145834"/>
              <a:ext cx="6018212" cy="310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152" y="2141941"/>
              <a:ext cx="5972175" cy="356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285750" y="6003925"/>
            <a:ext cx="11751945" cy="690880"/>
          </a:xfrm>
        </p:spPr>
        <p:txBody>
          <a:bodyPr rtlCol="0">
            <a:normAutofit fontScale="90000" lnSpcReduction="10000"/>
          </a:bodyPr>
          <a:lstStyle/>
          <a:p>
            <a:pPr fontAlgn="auto">
              <a:defRPr/>
            </a:pPr>
            <a:r>
              <a:rPr lang="bg-BG" dirty="0" smtClean="0"/>
              <a:t>Модулът </a:t>
            </a:r>
            <a:r>
              <a:rPr lang="en-US" b="1" dirty="0"/>
              <a:t>Turtle </a:t>
            </a:r>
            <a:r>
              <a:rPr lang="bg-BG" dirty="0" smtClean="0"/>
              <a:t>позволява да чертаем с команди </a:t>
            </a:r>
            <a:br>
              <a:rPr lang="bg-BG" dirty="0" smtClean="0"/>
            </a:br>
            <a:r>
              <a:rPr lang="bg-BG" dirty="0" smtClean="0"/>
              <a:t>... както и да мотивираме необходимостта от променливи, например </a:t>
            </a:r>
            <a:r>
              <a:rPr lang="en-US" b="1" dirty="0"/>
              <a:t>  </a:t>
            </a:r>
            <a:endParaRPr lang="en-US" b="1" dirty="0"/>
          </a:p>
          <a:p>
            <a:pPr fontAlgn="auto">
              <a:defRPr/>
            </a:pPr>
            <a:endParaRPr lang="bg-BG" dirty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284163"/>
            <a:ext cx="649287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892300"/>
            <a:ext cx="6481762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Placeholder 1"/>
          <p:cNvSpPr>
            <a:spLocks noGrp="1"/>
          </p:cNvSpPr>
          <p:nvPr>
            <p:ph type="body" sz="half" idx="2"/>
          </p:nvPr>
        </p:nvSpPr>
        <p:spPr>
          <a:xfrm>
            <a:off x="664210" y="6005195"/>
            <a:ext cx="11142980" cy="49720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bg-BG" smtClean="0"/>
              <a:t>Turtle </a:t>
            </a:r>
            <a:r>
              <a:rPr lang="bg-BG" altLang="bg-BG" smtClean="0"/>
              <a:t>може да послужи и за демонстрация на ползата от цикли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12738"/>
            <a:ext cx="5775325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2466975"/>
            <a:ext cx="5834063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Модулът </a:t>
            </a:r>
            <a:r>
              <a:rPr lang="en-US" altLang="bg-BG" smtClean="0"/>
              <a:t>Bird </a:t>
            </a:r>
            <a:r>
              <a:rPr lang="bg-BG" altLang="bg-BG" smtClean="0"/>
              <a:t>е за упражняване на условна команда</a:t>
            </a:r>
          </a:p>
        </p:txBody>
      </p:sp>
      <p:grpSp>
        <p:nvGrpSpPr>
          <p:cNvPr id="15363" name="Group 4"/>
          <p:cNvGrpSpPr/>
          <p:nvPr/>
        </p:nvGrpSpPr>
        <p:grpSpPr bwMode="auto">
          <a:xfrm>
            <a:off x="765175" y="274638"/>
            <a:ext cx="10777538" cy="5340350"/>
            <a:chOff x="266134" y="212294"/>
            <a:chExt cx="10778991" cy="5340300"/>
          </a:xfrm>
        </p:grpSpPr>
        <p:pic>
          <p:nvPicPr>
            <p:cNvPr id="15364" name="Picture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34" y="212294"/>
              <a:ext cx="9277350" cy="516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3028" y="2018852"/>
              <a:ext cx="2572097" cy="353374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half" idx="2"/>
          </p:nvPr>
        </p:nvSpPr>
        <p:spPr>
          <a:xfrm>
            <a:off x="1096963" y="6003925"/>
            <a:ext cx="10113962" cy="4968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bg-BG" altLang="bg-BG" smtClean="0"/>
              <a:t>Има и модули, които позволяват упражняването на изрази</a:t>
            </a:r>
          </a:p>
        </p:txBody>
      </p:sp>
      <p:pic>
        <p:nvPicPr>
          <p:cNvPr id="16387" name="Picture 2" descr="pla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315913"/>
            <a:ext cx="5313363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676525"/>
            <a:ext cx="584517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2"/>
          <p:cNvSpPr txBox="1">
            <a:spLocks noChangeArrowheads="1"/>
          </p:cNvSpPr>
          <p:nvPr/>
        </p:nvSpPr>
        <p:spPr bwMode="auto">
          <a:xfrm>
            <a:off x="6019800" y="315913"/>
            <a:ext cx="5845175" cy="20726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bg-BG" altLang="bg-BG" sz="1600" b="1"/>
              <a:t>Задача 3</a:t>
            </a:r>
            <a:r>
              <a:rPr lang="bg-BG" altLang="bg-BG" sz="1600"/>
              <a:t>, да се изчертаят графики на следните функции:</a:t>
            </a:r>
            <a:br>
              <a:rPr lang="bg-BG" altLang="bg-BG" sz="1600"/>
            </a:br>
            <a:r>
              <a:rPr lang="bg-BG" altLang="bg-BG" sz="1600"/>
              <a:t>1) </a:t>
            </a:r>
            <a:r>
              <a:rPr lang="en-US" altLang="bg-BG" sz="1600"/>
              <a:t>y = x </a:t>
            </a:r>
            <a:r>
              <a:rPr lang="bg-BG" altLang="bg-BG" sz="1600"/>
              <a:t>+ 2</a:t>
            </a:r>
            <a:br>
              <a:rPr lang="bg-BG" altLang="bg-BG" sz="1600"/>
            </a:br>
            <a:r>
              <a:rPr lang="bg-BG" altLang="bg-BG" sz="1600"/>
              <a:t>2) </a:t>
            </a:r>
            <a:r>
              <a:rPr lang="en-US" altLang="bg-BG" sz="1600"/>
              <a:t>y = 3x + 2</a:t>
            </a:r>
            <a:br>
              <a:rPr lang="en-US" altLang="bg-BG" sz="1600"/>
            </a:br>
            <a:r>
              <a:rPr lang="bg-BG" altLang="bg-BG" sz="1600"/>
              <a:t>3</a:t>
            </a:r>
            <a:r>
              <a:rPr lang="en-US" altLang="bg-BG" sz="1600"/>
              <a:t>) y = (x + 2) / (x – 2)</a:t>
            </a:r>
            <a:br>
              <a:rPr lang="en-US" altLang="bg-BG" sz="1600"/>
            </a:br>
            <a:r>
              <a:rPr lang="bg-BG" altLang="bg-BG" sz="1600"/>
              <a:t>4) </a:t>
            </a:r>
            <a:r>
              <a:rPr lang="en-US" altLang="bg-BG" sz="1600"/>
              <a:t>y = </a:t>
            </a:r>
            <a:r>
              <a:rPr lang="bg-BG" altLang="bg-BG" sz="1600"/>
              <a:t>x</a:t>
            </a:r>
            <a:r>
              <a:rPr lang="bg-BG" altLang="bg-BG" sz="1600" baseline="30000"/>
              <a:t>2</a:t>
            </a:r>
            <a:r>
              <a:rPr lang="bg-BG" altLang="bg-BG" sz="1600"/>
              <a:t> − x − 2</a:t>
            </a:r>
            <a:br>
              <a:rPr lang="bg-BG" altLang="bg-BG" sz="1600"/>
            </a:br>
            <a:r>
              <a:rPr lang="bg-BG" altLang="bg-BG" sz="1600"/>
              <a:t>5) </a:t>
            </a:r>
            <a:r>
              <a:rPr lang="en-US" altLang="bg-BG" sz="1600"/>
              <a:t>y = (x &gt;= 0) and (x &lt;=9)</a:t>
            </a:r>
            <a:br>
              <a:rPr lang="en-US" altLang="bg-BG" sz="1600"/>
            </a:br>
            <a:r>
              <a:rPr lang="bg-BG" altLang="bg-BG" sz="1600"/>
              <a:t>6) </a:t>
            </a:r>
            <a:r>
              <a:rPr lang="en-US" altLang="bg-BG" sz="1600"/>
              <a:t>y = x mod 2</a:t>
            </a:r>
            <a:r>
              <a:rPr lang="en-US" altLang="bg-BG"/>
              <a:t> </a:t>
            </a:r>
            <a:endParaRPr lang="bg-BG" alt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5381</Words>
  <Application>Kingsoft Office WPP</Application>
  <PresentationFormat>Widescreen</PresentationFormat>
  <Paragraphs>230</Paragraphs>
  <Slides>42</Slides>
  <Notes>0</Notes>
  <HiddenSlides>1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Retrospect</vt:lpstr>
      <vt:lpstr>Обзор на няколко визуални среди в полза на обучението по информатика</vt:lpstr>
      <vt:lpstr>Blockly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Blockly в резюме</vt:lpstr>
      <vt:lpstr>code.org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Scratch</vt:lpstr>
      <vt:lpstr>PowerPoint 演示文稿</vt:lpstr>
      <vt:lpstr>RobotProg</vt:lpstr>
      <vt:lpstr>PowerPoint 演示文稿</vt:lpstr>
      <vt:lpstr>PowerPoint 演示文稿</vt:lpstr>
      <vt:lpstr>FMSLogo</vt:lpstr>
      <vt:lpstr>PowerPoint 演示文稿</vt:lpstr>
      <vt:lpstr>PowerPoint 演示文稿</vt:lpstr>
      <vt:lpstr>ProTranslator</vt:lpstr>
      <vt:lpstr>PowerPoint 演示文稿</vt:lpstr>
      <vt:lpstr>PowerPoint 演示文稿</vt:lpstr>
      <vt:lpstr>Уроци++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Благодаря за вниманието!!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dani</cp:lastModifiedBy>
  <cp:revision>42</cp:revision>
  <dcterms:created xsi:type="dcterms:W3CDTF">2017-07-18T12:46:02Z</dcterms:created>
  <dcterms:modified xsi:type="dcterms:W3CDTF">2017-07-18T12:46:02Z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   2-10.1.0.5672</vt:lpwstr>
  </property>
</Properties>
</file>